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2"/>
  </p:sldMasterIdLst>
  <p:notesMasterIdLst>
    <p:notesMasterId r:id="rId9"/>
  </p:notesMasterIdLst>
  <p:handoutMasterIdLst>
    <p:handoutMasterId r:id="rId10"/>
  </p:handoutMasterIdLst>
  <p:sldIdLst>
    <p:sldId id="299" r:id="rId3"/>
    <p:sldId id="305" r:id="rId4"/>
    <p:sldId id="350" r:id="rId5"/>
    <p:sldId id="336" r:id="rId6"/>
    <p:sldId id="353" r:id="rId7"/>
    <p:sldId id="354" r:id="rId8"/>
  </p:sldIdLst>
  <p:sldSz cx="6858000" cy="12188825"/>
  <p:notesSz cx="6858000" cy="9144000"/>
  <p:custDataLst>
    <p:tags r:id="rId11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5DA17F"/>
    <a:srgbClr val="31AD81"/>
    <a:srgbClr val="00D2C3"/>
    <a:srgbClr val="02B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98" autoAdjust="0"/>
    <p:restoredTop sz="89952" autoAdjust="0"/>
  </p:normalViewPr>
  <p:slideViewPr>
    <p:cSldViewPr>
      <p:cViewPr>
        <p:scale>
          <a:sx n="66" d="100"/>
          <a:sy n="66" d="100"/>
        </p:scale>
        <p:origin x="-1688" y="2356"/>
      </p:cViewPr>
      <p:guideLst>
        <p:guide orient="horz" pos="3862"/>
        <p:guide pos="22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266" y="77"/>
      </p:cViewPr>
      <p:guideLst>
        <p:guide orient="horz" pos="2897"/>
        <p:guide pos="22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C6D74-F5B1-4A08-B6F8-7A7CCDFA3D04}" type="datetimeFigureOut">
              <a:rPr lang="zh-CN" altLang="en-US" smtClean="0"/>
              <a:t>2022/10/24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3B8B8-4E41-43E9-8065-6555EE383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654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011C5-6A7B-4A1D-9DDF-A4CD71EA02F2}" type="datetimeFigureOut">
              <a:rPr lang="zh-CN" altLang="en-US" smtClean="0"/>
              <a:t>2022/10/24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64404" y="685800"/>
            <a:ext cx="1929192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435A6-09D2-4ABC-903D-BAA221EEE2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243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63800" y="685800"/>
            <a:ext cx="19304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E435A6-09D2-4ABC-903D-BAA221EEE208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3410" y="4217142"/>
            <a:ext cx="2186071" cy="7731417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338963" y="4217142"/>
            <a:ext cx="2186071" cy="375588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338963" y="8192670"/>
            <a:ext cx="2186071" cy="375588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4594518" y="8192670"/>
            <a:ext cx="2186071" cy="375588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594518" y="4217142"/>
            <a:ext cx="2186071" cy="375588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500" y="649014"/>
            <a:ext cx="5915179" cy="235620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1500" y="3245068"/>
            <a:ext cx="5915179" cy="77345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1500" y="11298478"/>
            <a:ext cx="1543090" cy="649014"/>
          </a:xfrm>
          <a:prstGeom prst="rect">
            <a:avLst/>
          </a:prstGeom>
        </p:spPr>
        <p:txBody>
          <a:bodyPr/>
          <a:lstStyle/>
          <a:p>
            <a:fld id="{0D6462A7-EE90-4408-B166-C30B9A1EF807}" type="datetimeFigureOut">
              <a:rPr lang="zh-CN" altLang="en-US" smtClean="0"/>
              <a:t>2022/10/24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271772" y="11298478"/>
            <a:ext cx="2314635" cy="64901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843589" y="11298478"/>
            <a:ext cx="1543090" cy="649014"/>
          </a:xfrm>
          <a:prstGeom prst="rect">
            <a:avLst/>
          </a:prstGeom>
        </p:spPr>
        <p:txBody>
          <a:bodyPr/>
          <a:lstStyle/>
          <a:p>
            <a:fld id="{4042BB53-4CEE-4DD5-A75F-7B85DC262A6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500" y="649014"/>
            <a:ext cx="5915179" cy="235620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1500" y="3245068"/>
            <a:ext cx="5915179" cy="77345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1500" y="11298478"/>
            <a:ext cx="1543090" cy="649014"/>
          </a:xfrm>
          <a:prstGeom prst="rect">
            <a:avLst/>
          </a:prstGeom>
        </p:spPr>
        <p:txBody>
          <a:bodyPr/>
          <a:lstStyle/>
          <a:p>
            <a:fld id="{0D6462A7-EE90-4408-B166-C30B9A1EF807}" type="datetimeFigureOut">
              <a:rPr lang="zh-CN" altLang="en-US" smtClean="0"/>
              <a:t>2022/10/24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271772" y="11298478"/>
            <a:ext cx="2314635" cy="64901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843589" y="11298478"/>
            <a:ext cx="1543090" cy="649014"/>
          </a:xfrm>
          <a:prstGeom prst="rect">
            <a:avLst/>
          </a:prstGeom>
        </p:spPr>
        <p:txBody>
          <a:bodyPr/>
          <a:lstStyle/>
          <a:p>
            <a:fld id="{4042BB53-4CEE-4DD5-A75F-7B85DC262A6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876907" y="11979703"/>
            <a:ext cx="810216" cy="12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Administrator\素材\2017\7\未标题-3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6242451" y="10829800"/>
            <a:ext cx="645521" cy="136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Administrator\素材\2017\7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201" y="80712"/>
            <a:ext cx="474925" cy="134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4165" y="2206625"/>
            <a:ext cx="1612265" cy="1093470"/>
          </a:xfrm>
          <a:prstGeom prst="rect">
            <a:avLst/>
          </a:prstGeom>
        </p:spPr>
      </p:pic>
      <p:pic>
        <p:nvPicPr>
          <p:cNvPr id="5" name="图片 4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16430" y="2206625"/>
            <a:ext cx="1612265" cy="1093470"/>
          </a:xfrm>
          <a:prstGeom prst="rect">
            <a:avLst/>
          </a:prstGeom>
        </p:spPr>
      </p:pic>
      <p:pic>
        <p:nvPicPr>
          <p:cNvPr id="6" name="图片 5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29000" y="2221230"/>
            <a:ext cx="1612265" cy="1093470"/>
          </a:xfrm>
          <a:prstGeom prst="rect">
            <a:avLst/>
          </a:prstGeom>
        </p:spPr>
      </p:pic>
      <p:pic>
        <p:nvPicPr>
          <p:cNvPr id="8" name="图片 7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940935" y="2206625"/>
            <a:ext cx="1612265" cy="1093470"/>
          </a:xfrm>
          <a:prstGeom prst="rect">
            <a:avLst/>
          </a:prstGeom>
        </p:spPr>
      </p:pic>
      <p:pic>
        <p:nvPicPr>
          <p:cNvPr id="11" name="图片 10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16760" y="5802630"/>
            <a:ext cx="1612265" cy="1093470"/>
          </a:xfrm>
          <a:prstGeom prst="rect">
            <a:avLst/>
          </a:prstGeom>
        </p:spPr>
      </p:pic>
      <p:pic>
        <p:nvPicPr>
          <p:cNvPr id="12" name="图片 11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67935" y="3489325"/>
            <a:ext cx="1612265" cy="1093470"/>
          </a:xfrm>
          <a:prstGeom prst="rect">
            <a:avLst/>
          </a:prstGeom>
        </p:spPr>
      </p:pic>
      <p:pic>
        <p:nvPicPr>
          <p:cNvPr id="13" name="图片 12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00755" y="3498850"/>
            <a:ext cx="1612265" cy="1093470"/>
          </a:xfrm>
          <a:prstGeom prst="rect">
            <a:avLst/>
          </a:prstGeom>
        </p:spPr>
      </p:pic>
      <p:pic>
        <p:nvPicPr>
          <p:cNvPr id="14" name="图片 13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8490" y="3502660"/>
            <a:ext cx="1612265" cy="1093470"/>
          </a:xfrm>
          <a:prstGeom prst="rect">
            <a:avLst/>
          </a:prstGeom>
        </p:spPr>
      </p:pic>
      <p:pic>
        <p:nvPicPr>
          <p:cNvPr id="15" name="图片 14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2740" y="3502660"/>
            <a:ext cx="1612265" cy="1093470"/>
          </a:xfrm>
          <a:prstGeom prst="rect">
            <a:avLst/>
          </a:prstGeom>
        </p:spPr>
      </p:pic>
      <p:pic>
        <p:nvPicPr>
          <p:cNvPr id="16" name="图片 15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2740" y="8110855"/>
            <a:ext cx="1612265" cy="1093470"/>
          </a:xfrm>
          <a:prstGeom prst="rect">
            <a:avLst/>
          </a:prstGeom>
        </p:spPr>
      </p:pic>
      <p:pic>
        <p:nvPicPr>
          <p:cNvPr id="17" name="图片 16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2740" y="6958965"/>
            <a:ext cx="1612265" cy="1093470"/>
          </a:xfrm>
          <a:prstGeom prst="rect">
            <a:avLst/>
          </a:prstGeom>
        </p:spPr>
      </p:pic>
      <p:pic>
        <p:nvPicPr>
          <p:cNvPr id="18" name="图片 17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76225" y="5807075"/>
            <a:ext cx="1612265" cy="1093470"/>
          </a:xfrm>
          <a:prstGeom prst="rect">
            <a:avLst/>
          </a:prstGeom>
        </p:spPr>
      </p:pic>
      <p:pic>
        <p:nvPicPr>
          <p:cNvPr id="19" name="图片 18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04495" y="4654550"/>
            <a:ext cx="1612265" cy="1093470"/>
          </a:xfrm>
          <a:prstGeom prst="rect">
            <a:avLst/>
          </a:prstGeom>
        </p:spPr>
      </p:pic>
      <p:pic>
        <p:nvPicPr>
          <p:cNvPr id="20" name="图片 19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16430" y="4652010"/>
            <a:ext cx="1612265" cy="1093470"/>
          </a:xfrm>
          <a:prstGeom prst="rect">
            <a:avLst/>
          </a:prstGeom>
        </p:spPr>
      </p:pic>
      <p:pic>
        <p:nvPicPr>
          <p:cNvPr id="21" name="图片 20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2740" y="10414635"/>
            <a:ext cx="1612265" cy="1093470"/>
          </a:xfrm>
          <a:prstGeom prst="rect">
            <a:avLst/>
          </a:prstGeom>
        </p:spPr>
      </p:pic>
      <p:pic>
        <p:nvPicPr>
          <p:cNvPr id="22" name="图片 21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2740" y="9263380"/>
            <a:ext cx="1612265" cy="1093470"/>
          </a:xfrm>
          <a:prstGeom prst="rect">
            <a:avLst/>
          </a:prstGeom>
        </p:spPr>
      </p:pic>
      <p:pic>
        <p:nvPicPr>
          <p:cNvPr id="23" name="图片 22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16760" y="8112760"/>
            <a:ext cx="1612265" cy="1093470"/>
          </a:xfrm>
          <a:prstGeom prst="rect">
            <a:avLst/>
          </a:prstGeom>
        </p:spPr>
      </p:pic>
      <p:pic>
        <p:nvPicPr>
          <p:cNvPr id="24" name="图片 23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945005" y="6943725"/>
            <a:ext cx="1612265" cy="1093470"/>
          </a:xfrm>
          <a:prstGeom prst="rect">
            <a:avLst/>
          </a:prstGeom>
        </p:spPr>
      </p:pic>
      <p:pic>
        <p:nvPicPr>
          <p:cNvPr id="25" name="图片 24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57270" y="5794375"/>
            <a:ext cx="1612265" cy="1093470"/>
          </a:xfrm>
          <a:prstGeom prst="rect">
            <a:avLst/>
          </a:prstGeom>
        </p:spPr>
      </p:pic>
      <p:pic>
        <p:nvPicPr>
          <p:cNvPr id="26" name="图片 25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629025" y="4681220"/>
            <a:ext cx="1612265" cy="1093470"/>
          </a:xfrm>
          <a:prstGeom prst="rect">
            <a:avLst/>
          </a:prstGeom>
        </p:spPr>
      </p:pic>
      <p:pic>
        <p:nvPicPr>
          <p:cNvPr id="27" name="图片 26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55670" y="10418445"/>
            <a:ext cx="1612265" cy="1093470"/>
          </a:xfrm>
          <a:prstGeom prst="rect">
            <a:avLst/>
          </a:prstGeom>
        </p:spPr>
      </p:pic>
      <p:pic>
        <p:nvPicPr>
          <p:cNvPr id="28" name="图片 27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01390" y="9329420"/>
            <a:ext cx="1612265" cy="1093470"/>
          </a:xfrm>
          <a:prstGeom prst="rect">
            <a:avLst/>
          </a:prstGeom>
        </p:spPr>
      </p:pic>
      <p:pic>
        <p:nvPicPr>
          <p:cNvPr id="29" name="图片 28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72815" y="8055610"/>
            <a:ext cx="1612265" cy="1093470"/>
          </a:xfrm>
          <a:prstGeom prst="rect">
            <a:avLst/>
          </a:prstGeom>
        </p:spPr>
      </p:pic>
      <p:pic>
        <p:nvPicPr>
          <p:cNvPr id="30" name="图片 29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00755" y="6904355"/>
            <a:ext cx="1612265" cy="1093470"/>
          </a:xfrm>
          <a:prstGeom prst="rect">
            <a:avLst/>
          </a:prstGeom>
        </p:spPr>
      </p:pic>
      <p:pic>
        <p:nvPicPr>
          <p:cNvPr id="31" name="图片 30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16760" y="10414635"/>
            <a:ext cx="1612265" cy="1093470"/>
          </a:xfrm>
          <a:prstGeom prst="rect">
            <a:avLst/>
          </a:prstGeom>
        </p:spPr>
      </p:pic>
      <p:pic>
        <p:nvPicPr>
          <p:cNvPr id="32" name="图片 31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16760" y="9321165"/>
            <a:ext cx="1612265" cy="1093470"/>
          </a:xfrm>
          <a:prstGeom prst="rect">
            <a:avLst/>
          </a:prstGeom>
        </p:spPr>
      </p:pic>
      <p:pic>
        <p:nvPicPr>
          <p:cNvPr id="33" name="图片 32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13655" y="5793105"/>
            <a:ext cx="1612265" cy="1093470"/>
          </a:xfrm>
          <a:prstGeom prst="rect">
            <a:avLst/>
          </a:prstGeom>
        </p:spPr>
      </p:pic>
      <p:pic>
        <p:nvPicPr>
          <p:cNvPr id="34" name="图片 33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0960" y="6927215"/>
            <a:ext cx="1612265" cy="1093470"/>
          </a:xfrm>
          <a:prstGeom prst="rect">
            <a:avLst/>
          </a:prstGeom>
        </p:spPr>
      </p:pic>
      <p:pic>
        <p:nvPicPr>
          <p:cNvPr id="35" name="图片 34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40960" y="8059420"/>
            <a:ext cx="1612265" cy="1093470"/>
          </a:xfrm>
          <a:prstGeom prst="rect">
            <a:avLst/>
          </a:prstGeom>
        </p:spPr>
      </p:pic>
      <p:pic>
        <p:nvPicPr>
          <p:cNvPr id="36" name="图片 35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57470" y="9274810"/>
            <a:ext cx="1612265" cy="1093470"/>
          </a:xfrm>
          <a:prstGeom prst="rect">
            <a:avLst/>
          </a:prstGeom>
        </p:spPr>
      </p:pic>
      <p:pic>
        <p:nvPicPr>
          <p:cNvPr id="37" name="图片 36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41265" y="10398760"/>
            <a:ext cx="1612265" cy="1093470"/>
          </a:xfrm>
          <a:prstGeom prst="rect">
            <a:avLst/>
          </a:prstGeom>
        </p:spPr>
      </p:pic>
      <p:pic>
        <p:nvPicPr>
          <p:cNvPr id="38" name="图片 37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13655" y="4654550"/>
            <a:ext cx="1612265" cy="1093470"/>
          </a:xfrm>
          <a:prstGeom prst="rect">
            <a:avLst/>
          </a:prstGeom>
        </p:spPr>
      </p:pic>
      <p:pic>
        <p:nvPicPr>
          <p:cNvPr id="39" name="图片 38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2740" y="1167765"/>
            <a:ext cx="1612265" cy="1093470"/>
          </a:xfrm>
          <a:prstGeom prst="rect">
            <a:avLst/>
          </a:prstGeom>
        </p:spPr>
      </p:pic>
      <p:pic>
        <p:nvPicPr>
          <p:cNvPr id="40" name="图片 39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83410" y="1164590"/>
            <a:ext cx="1612265" cy="1093470"/>
          </a:xfrm>
          <a:prstGeom prst="rect">
            <a:avLst/>
          </a:prstGeom>
        </p:spPr>
      </p:pic>
      <p:pic>
        <p:nvPicPr>
          <p:cNvPr id="41" name="图片 40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72815" y="1170305"/>
            <a:ext cx="1612265" cy="1093470"/>
          </a:xfrm>
          <a:prstGeom prst="rect">
            <a:avLst/>
          </a:prstGeom>
        </p:spPr>
      </p:pic>
      <p:pic>
        <p:nvPicPr>
          <p:cNvPr id="42" name="图片 41" descr="中恒教育水印图-0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13325" y="1161415"/>
            <a:ext cx="1612265" cy="109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9" y="488171"/>
            <a:ext cx="6172361" cy="2031695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9" y="2844373"/>
            <a:ext cx="6172361" cy="8044946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9" y="11298478"/>
            <a:ext cx="1600242" cy="649014"/>
          </a:xfrm>
          <a:prstGeom prst="rect">
            <a:avLst/>
          </a:prstGeom>
        </p:spPr>
        <p:txBody>
          <a:bodyPr lIns="108850" tIns="54425" rIns="108850" bIns="54425"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2022/10/24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211" y="11298478"/>
            <a:ext cx="2171756" cy="649014"/>
          </a:xfrm>
          <a:prstGeom prst="rect">
            <a:avLst/>
          </a:prstGeom>
        </p:spPr>
        <p:txBody>
          <a:bodyPr lIns="108850" tIns="54425" rIns="108850" bIns="54425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5028" y="11298478"/>
            <a:ext cx="1600242" cy="649014"/>
          </a:xfrm>
          <a:prstGeom prst="rect">
            <a:avLst/>
          </a:prstGeom>
        </p:spPr>
        <p:txBody>
          <a:bodyPr lIns="108850" tIns="54425" rIns="108850" bIns="54425"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179" y="488173"/>
            <a:ext cx="1543090" cy="10401146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9" y="488173"/>
            <a:ext cx="4514968" cy="10401146"/>
          </a:xfrm>
          <a:prstGeom prst="rect">
            <a:avLst/>
          </a:prstGeom>
        </p:spPr>
        <p:txBody>
          <a:bodyPr vert="eaVert" lIns="108850" tIns="54425" rIns="108850" bIns="54425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42909" y="11298478"/>
            <a:ext cx="1600242" cy="649014"/>
          </a:xfrm>
          <a:prstGeom prst="rect">
            <a:avLst/>
          </a:prstGeom>
        </p:spPr>
        <p:txBody>
          <a:bodyPr lIns="108850" tIns="54425" rIns="108850" bIns="54425"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t>2022/10/24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343211" y="11298478"/>
            <a:ext cx="2171756" cy="649014"/>
          </a:xfrm>
          <a:prstGeom prst="rect">
            <a:avLst/>
          </a:prstGeom>
        </p:spPr>
        <p:txBody>
          <a:bodyPr lIns="108850" tIns="54425" rIns="108850" bIns="54425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915028" y="11298478"/>
            <a:ext cx="1600242" cy="649014"/>
          </a:xfrm>
          <a:prstGeom prst="rect">
            <a:avLst/>
          </a:prstGeom>
        </p:spPr>
        <p:txBody>
          <a:bodyPr lIns="108850" tIns="54425" rIns="108850" bIns="54425"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ctr" defTabSz="81597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070" indent="-3060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2850" kern="1200">
          <a:solidFill>
            <a:schemeClr val="tx1"/>
          </a:solidFill>
          <a:latin typeface="+mn-lt"/>
          <a:ea typeface="+mn-ea"/>
          <a:cs typeface="+mn-cs"/>
        </a:defRPr>
      </a:lvl1pPr>
      <a:lvl2pPr marL="663575" indent="-255270" algn="l" defTabSz="815975" rtl="0" eaLnBrk="1" latinLnBrk="0" hangingPunct="1">
        <a:spcBef>
          <a:spcPct val="15000"/>
        </a:spcBef>
        <a:buFont typeface="Arial" panose="020B0604020202020204" pitchFamily="34" charset="0"/>
        <a:buChar char="–"/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02044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420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2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39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700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00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40830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81597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24280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4pPr>
      <a:lvl5pPr marL="163258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5pPr>
      <a:lvl6pPr marL="204025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6pPr>
      <a:lvl7pPr marL="244919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7pPr>
      <a:lvl8pPr marL="285686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8pPr>
      <a:lvl9pPr marL="3265170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</p:sldLayoutIdLst>
  <p:txStyles>
    <p:titleStyle>
      <a:lvl1pPr algn="ctr" defTabSz="81597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070" indent="-3060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2850" kern="1200">
          <a:solidFill>
            <a:schemeClr val="tx1"/>
          </a:solidFill>
          <a:latin typeface="+mn-lt"/>
          <a:ea typeface="+mn-ea"/>
          <a:cs typeface="+mn-cs"/>
        </a:defRPr>
      </a:lvl1pPr>
      <a:lvl2pPr marL="663575" indent="-255270" algn="l" defTabSz="815975" rtl="0" eaLnBrk="1" latinLnBrk="0" hangingPunct="1">
        <a:spcBef>
          <a:spcPct val="15000"/>
        </a:spcBef>
        <a:buFont typeface="Arial" panose="020B0604020202020204" pitchFamily="34" charset="0"/>
        <a:buChar char="–"/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02044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420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72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239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0700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005" indent="-204470" algn="l" defTabSz="815975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40830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81597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24280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4pPr>
      <a:lvl5pPr marL="163258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5pPr>
      <a:lvl6pPr marL="204025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6pPr>
      <a:lvl7pPr marL="244919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7pPr>
      <a:lvl8pPr marL="2856865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8pPr>
      <a:lvl9pPr marL="3265170" algn="l" defTabSz="815975" rtl="0" eaLnBrk="1" latinLnBrk="0" hangingPunct="1">
        <a:defRPr sz="15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素材\2017\7\3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075805" cy="1216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istrator\素材\2017\7\未标题-1.png"/>
          <p:cNvPicPr>
            <a:picLocks noChangeAspect="1" noChangeArrowheads="1"/>
          </p:cNvPicPr>
          <p:nvPr/>
        </p:nvPicPr>
        <p:blipFill rotWithShape="1">
          <a:blip r:embed="rId4" cstate="screen"/>
          <a:srcRect r="57465"/>
          <a:stretch>
            <a:fillRect/>
          </a:stretch>
        </p:blipFill>
        <p:spPr bwMode="auto">
          <a:xfrm>
            <a:off x="0" y="-270"/>
            <a:ext cx="2708981" cy="288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istrator\素材\2017\7\未标题-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036175"/>
            <a:ext cx="7075170" cy="212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istrator\素材\2017\7\未标题-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3980" y="9622790"/>
            <a:ext cx="2401570" cy="146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istrator\素材\2017\7\未标题-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3193" y="774663"/>
            <a:ext cx="1033879" cy="92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90709" y="8184385"/>
            <a:ext cx="53745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辽宁中恒教育集团</a:t>
            </a:r>
            <a:endParaRPr lang="en-US" altLang="zh-CN" sz="3200" b="1" dirty="0" smtClean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3980" y="3444632"/>
            <a:ext cx="68175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统战（民主党派）</a:t>
            </a:r>
            <a:r>
              <a:rPr lang="zh-CN"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主题</a:t>
            </a:r>
          </a:p>
          <a:p>
            <a:pPr algn="ctr"/>
            <a:r>
              <a:rPr sz="32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培训方案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0">
        <p14:shred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6" descr="C:\Users\Administrator\素材\2017\7\未标题-2.png"/>
          <p:cNvPicPr>
            <a:picLocks noChangeAspect="1" noChangeArrowheads="1"/>
          </p:cNvPicPr>
          <p:nvPr/>
        </p:nvPicPr>
        <p:blipFill>
          <a:blip r:embed="rId4" cstate="screen">
            <a:alphaModFix amt="50000"/>
          </a:blip>
          <a:srcRect/>
          <a:stretch>
            <a:fillRect/>
          </a:stretch>
        </p:blipFill>
        <p:spPr bwMode="auto">
          <a:xfrm>
            <a:off x="6020936" y="262542"/>
            <a:ext cx="576961" cy="5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 Placeholder 4"/>
          <p:cNvSpPr txBox="1"/>
          <p:nvPr/>
        </p:nvSpPr>
        <p:spPr>
          <a:xfrm>
            <a:off x="548640" y="466090"/>
            <a:ext cx="4294505" cy="3727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中恒教育</a:t>
            </a:r>
            <a:r>
              <a:rPr lang="en-US" altLang="zh-CN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——</a:t>
            </a: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统战（民主党派）主题教育培训</a:t>
            </a:r>
            <a:endParaRPr lang="zh-CN" altLang="en-US" sz="1580" b="1" dirty="0">
              <a:solidFill>
                <a:schemeClr val="accent1"/>
              </a:solidFill>
              <a:latin typeface="仿宋_GB2312" panose="02010609030101010101" charset="-122"/>
              <a:ea typeface="仿宋_GB2312" panose="02010609030101010101" charset="-122"/>
              <a:cs typeface="+mn-ea"/>
              <a:sym typeface="+mn-lt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620385" y="837969"/>
            <a:ext cx="5737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484630" y="1125855"/>
            <a:ext cx="4170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2000" b="1">
                <a:solidFill>
                  <a:schemeClr val="tx1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统一战线理论政策与实践培训方案</a:t>
            </a:r>
            <a:endParaRPr lang="zh-CN" altLang="en-US" sz="2000" b="1">
              <a:solidFill>
                <a:schemeClr val="tx1"/>
              </a:solidFill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3115" y="1688465"/>
            <a:ext cx="552323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 dirty="0" smtClean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   </a:t>
            </a:r>
            <a:r>
              <a:rPr lang="zh-CN" altLang="en-US" sz="15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1948年，在解放战争迅速发展的形势下，新政协筹备由讨论进入到实际行动，为及早召开新政协，成立民主联合政府</a:t>
            </a:r>
            <a:r>
              <a:rPr lang="zh-CN" altLang="en-US" sz="1500" dirty="0" smtClean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，中共中央</a:t>
            </a:r>
            <a:r>
              <a:rPr lang="zh-CN" altLang="en-US" sz="15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向全国发布“五一口号”，公开呼吁迅速召开政治协商会议，讨论并实现召集人民代表大会，成立民主联合政府。中共中央倡议并秘密组织各民党派的代表和民主人士从1948年8月起陆续北上进入解放区，参加新政协筹备工作并召开新政协会议。在中共香港分局和香港工委安排下，以中国民主促进会马叙伦、无党派人士郭沫若等为代表的众多著名民主人士积极响应，从香港秘密乘船 “北上”，共组织护送20多批、350多位民主人士秘密北上解放区，其中以从上海等地经香港北上为主流，且主要分成三批，并在东北哈尔滨、吉林、长春、丹东、大连、抚顺、沈阳等地开展活动，实际了解中共领导下的解放区建设情况，最后汇聚于沈阳，从沈阳共赴北平参加新政协筹备会及政协第一次全体会议。不仅推动了1949 年第一届政治协商会议的胜利召开，也宣告了中华人民共和国的诞生，也标志着中国各民主党派参政党地位的初步形成。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67410" y="7318375"/>
            <a:ext cx="5430520" cy="276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  </a:t>
            </a:r>
            <a:r>
              <a:rPr lang="zh-CN" altLang="en-US" sz="1600" b="1" dirty="0" smtClean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一</a:t>
            </a:r>
            <a:r>
              <a:rPr lang="zh-CN" altLang="en-US" sz="1600" b="1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、培训目标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 dirty="0" smtClean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  </a:t>
            </a:r>
            <a:r>
              <a:rPr lang="zh-CN" altLang="en-US" sz="15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以重庆、哈尔滨、沈阳三地为实践教学基地，通过专题教学和体验学习，追忆和感悟共产党员和著名党外人士在“北上”历程中的初心与使命，重走1948年民主人士“北上”解放区的故道旧址，用追忆和体验的方式，在沉浸式情境中，体验当年民主人士北上的心路，追忆先辈参加新中国建设的历程，见证中华民族从站起来、富起来到强起来的伟大飞跃，凝聚起同舟共济、毫不动摇跟着中国共产党走的广泛共识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93115" y="10126980"/>
            <a:ext cx="5520055" cy="1045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b="1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</a:t>
            </a:r>
            <a:r>
              <a:rPr lang="zh-CN" altLang="en-US" sz="1600" b="1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二、培训时间</a:t>
            </a:r>
            <a:endParaRPr lang="zh-CN" altLang="en-US" sz="1600" b="1" dirty="0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algn="l"/>
            <a:endParaRPr lang="zh-CN" altLang="en-US" sz="1600" dirty="0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algn="l"/>
            <a:r>
              <a:rPr lang="zh-CN" altLang="en-US" sz="15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</a:t>
            </a:r>
            <a:r>
              <a:rPr lang="en-US" altLang="zh-CN" sz="15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</a:t>
            </a:r>
            <a:r>
              <a:rPr lang="zh-CN" altLang="en-US" sz="15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全年1月—12月，提前报名。</a:t>
            </a:r>
            <a:endParaRPr lang="zh-CN" altLang="en-US" sz="1500" dirty="0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endParaRPr lang="zh-CN" altLang="en-US" sz="1500" dirty="0"/>
          </a:p>
        </p:txBody>
      </p:sp>
      <p:pic>
        <p:nvPicPr>
          <p:cNvPr id="37" name="Picture 5" descr="C:\Users\Administrator\素材\2017\7\未标题-4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 cstate="screen"/>
          <a:srcRect/>
          <a:stretch>
            <a:fillRect/>
          </a:stretch>
        </p:blipFill>
        <p:spPr bwMode="auto">
          <a:xfrm>
            <a:off x="1" y="11423744"/>
            <a:ext cx="6858179" cy="71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C:\Users\Administrator\素材\2017\7\未标题-3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453" y="10928518"/>
            <a:ext cx="1768142" cy="117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dministrator\素材\2017\7\未标题-4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screen"/>
          <a:srcRect/>
          <a:stretch>
            <a:fillRect/>
          </a:stretch>
        </p:blipFill>
        <p:spPr bwMode="auto">
          <a:xfrm>
            <a:off x="1" y="11423744"/>
            <a:ext cx="6858179" cy="71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istrator\素材\2017\7\未标题-3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" y="10919628"/>
            <a:ext cx="1768142" cy="117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 descr="C:\Users\Administrator\素材\2017\7\未标题-2.png"/>
          <p:cNvPicPr>
            <a:picLocks noChangeAspect="1" noChangeArrowheads="1"/>
          </p:cNvPicPr>
          <p:nvPr/>
        </p:nvPicPr>
        <p:blipFill>
          <a:blip r:embed="rId6" cstate="screen">
            <a:alphaModFix amt="47000"/>
          </a:blip>
          <a:srcRect/>
          <a:stretch>
            <a:fillRect/>
          </a:stretch>
        </p:blipFill>
        <p:spPr bwMode="auto">
          <a:xfrm>
            <a:off x="6020936" y="262542"/>
            <a:ext cx="576961" cy="5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 Placeholder 4"/>
          <p:cNvSpPr txBox="1"/>
          <p:nvPr/>
        </p:nvSpPr>
        <p:spPr>
          <a:xfrm>
            <a:off x="620395" y="480695"/>
            <a:ext cx="4335145" cy="3727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中恒教育</a:t>
            </a:r>
            <a:r>
              <a:rPr lang="en-US" altLang="zh-CN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——</a:t>
            </a: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统战（民主党派）主题教育培训</a:t>
            </a:r>
            <a:endParaRPr lang="zh-CN" altLang="en-US" sz="1580" b="1" dirty="0">
              <a:solidFill>
                <a:schemeClr val="accent1"/>
              </a:solidFill>
              <a:latin typeface="仿宋_GB2312" panose="02010609030101010101" charset="-122"/>
              <a:ea typeface="仿宋_GB2312" panose="02010609030101010101" charset="-122"/>
              <a:cs typeface="+mn-ea"/>
              <a:sym typeface="+mn-lt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620385" y="837969"/>
            <a:ext cx="5737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05130" y="5277485"/>
            <a:ext cx="5535930" cy="1722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       </a:t>
            </a:r>
            <a:r>
              <a:rPr lang="zh-CN" altLang="en-US" sz="16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五、教学内容</a:t>
            </a:r>
            <a:endParaRPr lang="zh-CN" altLang="en-US" sz="1600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endParaRPr lang="zh-CN" altLang="en-US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36195" fontAlgn="auto">
              <a:lnSpc>
                <a:spcPct val="150000"/>
              </a:lnSpc>
            </a:pPr>
            <a:r>
              <a:rPr lang="en-US" altLang="zh-CN" sz="16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     </a:t>
            </a:r>
            <a:r>
              <a:rPr lang="zh-CN" altLang="en-US"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1. </a:t>
            </a:r>
            <a:r>
              <a:rPr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统一战线理论政策与实践培训方案</a:t>
            </a:r>
            <a:r>
              <a:rPr lang="zh-CN"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（</a:t>
            </a:r>
            <a:r>
              <a:rPr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辽宁7日）</a:t>
            </a:r>
          </a:p>
          <a:p>
            <a:pPr marL="71755" fontAlgn="auto">
              <a:lnSpc>
                <a:spcPct val="150000"/>
              </a:lnSpc>
            </a:pPr>
            <a:r>
              <a:rPr lang="en-US" altLang="zh-CN"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     2</a:t>
            </a:r>
            <a:r>
              <a:rPr lang="en-US" altLang="zh-CN" sz="1500">
                <a:solidFill>
                  <a:schemeClr val="tx1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. </a:t>
            </a:r>
            <a:r>
              <a:rPr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统一战线理论政策与实践培训方案</a:t>
            </a:r>
            <a:r>
              <a:rPr lang="zh-CN"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（重庆</a:t>
            </a:r>
            <a:r>
              <a:rPr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7日）</a:t>
            </a:r>
          </a:p>
          <a:p>
            <a:pPr marL="71755" fontAlgn="auto">
              <a:lnSpc>
                <a:spcPct val="150000"/>
              </a:lnSpc>
            </a:pPr>
            <a:r>
              <a:rPr lang="en-US" altLang="zh-CN" sz="1500" dirty="0">
                <a:solidFill>
                  <a:schemeClr val="tx1"/>
                </a:solidFill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  3. </a:t>
            </a:r>
            <a:r>
              <a:rPr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统一战线理论政策与实践培训方案</a:t>
            </a:r>
            <a:r>
              <a:rPr lang="zh-CN"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（哈尔滨</a:t>
            </a:r>
            <a:r>
              <a:rPr sz="150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7日）</a:t>
            </a:r>
            <a:endParaRPr lang="en-US" altLang="zh-CN" sz="1500" dirty="0">
              <a:solidFill>
                <a:schemeClr val="tx1"/>
              </a:solidFill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0265" y="4184347"/>
            <a:ext cx="53657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仿宋_GB2312" panose="02010609030101010101" charset="-122"/>
                <a:ea typeface="仿宋_GB2312" panose="02010609030101010101" charset="-122"/>
              </a:rPr>
              <a:t>    </a:t>
            </a:r>
            <a:r>
              <a:rPr lang="zh-CN" altLang="en-US" sz="1600" b="1" dirty="0">
                <a:latin typeface="仿宋_GB2312" panose="02010609030101010101" charset="-122"/>
                <a:ea typeface="仿宋_GB2312" panose="02010609030101010101" charset="-122"/>
              </a:rPr>
              <a:t>四、教学形式</a:t>
            </a:r>
          </a:p>
          <a:p>
            <a:endParaRPr lang="zh-CN" altLang="en-US" sz="1800" dirty="0">
              <a:latin typeface="仿宋_GB2312" panose="02010609030101010101" charset="-122"/>
              <a:ea typeface="仿宋_GB2312" panose="02010609030101010101" charset="-122"/>
            </a:endParaRPr>
          </a:p>
          <a:p>
            <a:r>
              <a:rPr lang="en-US" altLang="zh-CN" sz="1400" dirty="0">
                <a:latin typeface="仿宋_GB2312" panose="02010609030101010101" charset="-122"/>
                <a:ea typeface="仿宋_GB2312" panose="02010609030101010101" charset="-122"/>
              </a:rPr>
              <a:t>   </a:t>
            </a:r>
            <a:r>
              <a:rPr sz="1400" dirty="0" err="1">
                <a:latin typeface="仿宋_GB2312" panose="02010609030101010101" charset="-122"/>
                <a:ea typeface="仿宋_GB2312" panose="02010609030101010101" charset="-122"/>
              </a:rPr>
              <a:t>专题教学、现场教学、体验教学、研讨教学</a:t>
            </a:r>
            <a:r>
              <a:rPr lang="zh-CN" sz="1400" dirty="0">
                <a:latin typeface="仿宋_GB2312" panose="02010609030101010101" charset="-122"/>
                <a:ea typeface="仿宋_GB2312" panose="02010609030101010101" charset="-122"/>
              </a:rPr>
              <a:t>等</a:t>
            </a:r>
            <a:r>
              <a:rPr sz="1400" dirty="0" err="1">
                <a:latin typeface="仿宋_GB2312" panose="02010609030101010101" charset="-122"/>
                <a:ea typeface="仿宋_GB2312" panose="02010609030101010101" charset="-122"/>
              </a:rPr>
              <a:t>相结合</a:t>
            </a:r>
            <a:r>
              <a:rPr lang="zh-CN" sz="1400" dirty="0">
                <a:latin typeface="仿宋_GB2312" panose="02010609030101010101" charset="-122"/>
                <a:ea typeface="仿宋_GB2312" panose="02010609030101010101" charset="-122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18515" y="1125855"/>
            <a:ext cx="5428615" cy="29546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</a:t>
            </a:r>
            <a:r>
              <a:rPr lang="zh-CN" altLang="en-US" sz="1600" b="1" dirty="0" smtClean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三</a:t>
            </a:r>
            <a:r>
              <a:rPr lang="zh-CN" altLang="en-US" sz="1600" b="1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、“统一战线理论政策与实践”教学内容</a:t>
            </a:r>
          </a:p>
          <a:p>
            <a:pPr fontAlgn="auto">
              <a:lnSpc>
                <a:spcPct val="150000"/>
              </a:lnSpc>
            </a:pPr>
            <a:endParaRPr lang="zh-CN" altLang="en-US" sz="1400" b="1" dirty="0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</a:t>
            </a:r>
            <a:r>
              <a:rPr lang="zh-CN" altLang="en-US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1．新时代沈阳统战工作的形势任务</a:t>
            </a:r>
          </a:p>
          <a:p>
            <a:pPr fontAlgn="auto">
              <a:lnSpc>
                <a:spcPct val="150000"/>
              </a:lnSpc>
            </a:pPr>
            <a:r>
              <a:rPr lang="en-US" altLang="zh-CN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</a:t>
            </a:r>
            <a:r>
              <a:rPr lang="zh-CN" altLang="en-US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2．不忘合作初心，继续携手前进</a:t>
            </a:r>
          </a:p>
          <a:p>
            <a:pPr fontAlgn="auto">
              <a:lnSpc>
                <a:spcPct val="150000"/>
              </a:lnSpc>
            </a:pPr>
            <a:r>
              <a:rPr lang="en-US" altLang="zh-CN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</a:t>
            </a:r>
            <a:r>
              <a:rPr lang="zh-CN" altLang="en-US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3．中国共产党的奋斗历程与伟大成就</a:t>
            </a:r>
          </a:p>
          <a:p>
            <a:pPr fontAlgn="auto">
              <a:lnSpc>
                <a:spcPct val="150000"/>
              </a:lnSpc>
            </a:pPr>
            <a:r>
              <a:rPr lang="en-US" altLang="zh-CN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</a:t>
            </a:r>
            <a:r>
              <a:rPr lang="zh-CN" altLang="en-US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4．习近平总书记关于做好新时代党的统一战线工作的重要思想</a:t>
            </a:r>
          </a:p>
          <a:p>
            <a:pPr fontAlgn="auto">
              <a:lnSpc>
                <a:spcPct val="150000"/>
              </a:lnSpc>
            </a:pPr>
            <a:r>
              <a:rPr lang="en-US" altLang="zh-CN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 </a:t>
            </a:r>
            <a:r>
              <a:rPr lang="zh-CN" altLang="en-US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5．《中国共产党统一战线工作条例》解读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</a:t>
            </a:r>
            <a:r>
              <a:rPr lang="en-US" altLang="zh-CN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   </a:t>
            </a:r>
            <a:r>
              <a:rPr lang="zh-CN" altLang="en-US" sz="1400" dirty="0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6．多党合作和民主党派历史发展进程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dministrator\素材\2017\7\未标题-4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 cstate="screen"/>
          <a:srcRect/>
          <a:stretch>
            <a:fillRect/>
          </a:stretch>
        </p:blipFill>
        <p:spPr bwMode="auto">
          <a:xfrm>
            <a:off x="1" y="11423744"/>
            <a:ext cx="6858179" cy="71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istrator\素材\2017\7\未标题-3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-27302" y="10919628"/>
            <a:ext cx="1768142" cy="117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 descr="C:\Users\Administrator\素材\2017\7\未标题-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20936" y="262542"/>
            <a:ext cx="576961" cy="5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 Placeholder 4"/>
          <p:cNvSpPr txBox="1"/>
          <p:nvPr/>
        </p:nvSpPr>
        <p:spPr>
          <a:xfrm>
            <a:off x="548640" y="470535"/>
            <a:ext cx="4410710" cy="3727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中恒教育</a:t>
            </a:r>
            <a:r>
              <a:rPr lang="en-US" altLang="zh-CN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——</a:t>
            </a: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统战（民主党派）主题教育培训</a:t>
            </a:r>
          </a:p>
        </p:txBody>
      </p:sp>
      <p:cxnSp>
        <p:nvCxnSpPr>
          <p:cNvPr id="60" name="直接连接符 59"/>
          <p:cNvCxnSpPr/>
          <p:nvPr/>
        </p:nvCxnSpPr>
        <p:spPr>
          <a:xfrm>
            <a:off x="620385" y="837969"/>
            <a:ext cx="5737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32658" y="903132"/>
            <a:ext cx="646582" cy="383308"/>
            <a:chOff x="-1076281" y="-9583053"/>
            <a:chExt cx="1199948" cy="936969"/>
          </a:xfrm>
        </p:grpSpPr>
        <p:sp>
          <p:nvSpPr>
            <p:cNvPr id="13" name="平行四边形 12"/>
            <p:cNvSpPr/>
            <p:nvPr/>
          </p:nvSpPr>
          <p:spPr>
            <a:xfrm>
              <a:off x="-1076281" y="-9583053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i="1" dirty="0">
                <a:cs typeface="+mn-ea"/>
                <a:sym typeface="+mn-lt"/>
              </a:endParaRPr>
            </a:p>
          </p:txBody>
        </p:sp>
        <p:sp>
          <p:nvSpPr>
            <p:cNvPr id="14" name="文本框 9"/>
            <p:cNvSpPr txBox="1"/>
            <p:nvPr/>
          </p:nvSpPr>
          <p:spPr>
            <a:xfrm>
              <a:off x="-943132" y="-9546366"/>
              <a:ext cx="1066799" cy="900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i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18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6930" y="910590"/>
            <a:ext cx="5344160" cy="365125"/>
            <a:chOff x="4507211" y="953426"/>
            <a:chExt cx="4740138" cy="571884"/>
          </a:xfrm>
        </p:grpSpPr>
        <p:sp>
          <p:nvSpPr>
            <p:cNvPr id="25" name="矩形 24"/>
            <p:cNvSpPr/>
            <p:nvPr/>
          </p:nvSpPr>
          <p:spPr>
            <a:xfrm>
              <a:off x="4517912" y="997188"/>
              <a:ext cx="4729437" cy="513204"/>
            </a:xfrm>
            <a:prstGeom prst="rect">
              <a:avLst/>
            </a:prstGeom>
            <a:ln w="15875">
              <a:noFill/>
            </a:ln>
          </p:spPr>
          <p:txBody>
            <a:bodyPr wrap="square" lIns="51436" tIns="25718" rIns="51436" bIns="25718">
              <a:spAutoFit/>
            </a:bodyPr>
            <a:lstStyle/>
            <a:p>
              <a:r>
                <a:rPr lang="en-US" altLang="zh-CN" sz="1800" b="1" dirty="0">
                  <a:solidFill>
                    <a:srgbClr val="C00000"/>
                  </a:solidFill>
                  <a:latin typeface="仿宋_GB2312" panose="02010609030101010101" charset="-122"/>
                  <a:ea typeface="仿宋_GB2312" panose="02010609030101010101" charset="-122"/>
                  <a:cs typeface="仿宋_GB2312" panose="02010609030101010101" charset="-122"/>
                  <a:sym typeface="+mn-ea"/>
                </a:rPr>
                <a:t>   </a:t>
              </a:r>
              <a:r>
                <a:rPr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统一战线理论政策与实践培训方案</a:t>
              </a:r>
              <a:r>
                <a:rPr lang="zh-CN"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（</a:t>
              </a:r>
              <a:r>
                <a:rPr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辽宁7日）</a:t>
              </a:r>
              <a:endParaRPr lang="zh-CN" altLang="en-US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507211" y="953426"/>
              <a:ext cx="4653401" cy="57188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6" tIns="25718" rIns="51436" bIns="25718" rtlCol="0" anchor="ctr"/>
            <a:lstStyle/>
            <a:p>
              <a:endParaRPr lang="zh-CN" altLang="en-US" sz="112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471805" y="1485900"/>
          <a:ext cx="5885815" cy="977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3250"/>
                <a:gridCol w="669290"/>
                <a:gridCol w="4613275"/>
              </a:tblGrid>
              <a:tr h="3860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日期</a:t>
                      </a:r>
                      <a:endParaRPr lang="en-US" altLang="en-US" sz="16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时间</a:t>
                      </a:r>
                      <a:endParaRPr lang="en-US" altLang="en-US" sz="16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教学课程</a:t>
                      </a:r>
                      <a:endParaRPr lang="en-US" altLang="en-US" sz="16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77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D1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全天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沈阳报到，安排接站，办理入住，发放学习资料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24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D2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1.开班仪式：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1.奏唱国歌2.领导致辞3.动员会4.合影</a:t>
                      </a:r>
                    </a:p>
                    <a:p>
                      <a:pPr indent="0">
                        <a:buNone/>
                      </a:pPr>
                      <a:endParaRPr 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2.专题教学：《风雨同舟路，肝胆相照情——筹开新政协民主人士协商建国心路历程》</a:t>
                      </a:r>
                    </a:p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 授课人：马今。著名民主人士，中国民进创始人马叙伦 嫡孙女，沈阳市政协教科卫体委员会主任。</a:t>
                      </a:r>
                    </a:p>
                    <a:p>
                      <a:pPr indent="0">
                        <a:buNone/>
                      </a:pP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2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 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辽宁宾馆</a:t>
                      </a: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沈阳站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  <a:sym typeface="+mn-ea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晚上入住沈阳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846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D3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 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“九 · 一八”历史博物馆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4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中共满洲省委旧址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中国工业博物馆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  <a:sym typeface="+mn-ea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 晚上入住沈阳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D4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前往抚顺</a:t>
                      </a: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抚顺雷锋纪念馆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抚顺平顶山惨案纪念馆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返回沈阳，晚上入住沈阳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98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D5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前往丹东</a:t>
                      </a: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抗美援朝纪念馆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75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月亮岛远观朝鲜</a:t>
                      </a:r>
                    </a:p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晚入住丹东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44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D6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1.现场教学——水上课堂：</a:t>
                      </a:r>
                    </a:p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           《家国情长思不尽》沿途远观朝鲜村貌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铁路抗美援朝博物馆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  <a:sym typeface="+mn-ea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3.结业仪式：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领导讲话；学员代表汇报；培训班领导  总结发言，发结业证书。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98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前往沈阳，晚上入住沈阳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72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D7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 全天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从沈阳返程，安排送站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dministrator\素材\2017\7\未标题-4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 cstate="screen"/>
          <a:srcRect/>
          <a:stretch>
            <a:fillRect/>
          </a:stretch>
        </p:blipFill>
        <p:spPr bwMode="auto">
          <a:xfrm>
            <a:off x="1" y="11423744"/>
            <a:ext cx="6858179" cy="71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istrator\素材\2017\7\未标题-3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-27302" y="10919628"/>
            <a:ext cx="1768142" cy="117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 descr="C:\Users\Administrator\素材\2017\7\未标题-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20936" y="262542"/>
            <a:ext cx="576961" cy="5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 Placeholder 4"/>
          <p:cNvSpPr txBox="1"/>
          <p:nvPr/>
        </p:nvSpPr>
        <p:spPr>
          <a:xfrm>
            <a:off x="548640" y="470535"/>
            <a:ext cx="4462145" cy="3727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中恒教育</a:t>
            </a:r>
            <a:r>
              <a:rPr lang="en-US" altLang="zh-CN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——</a:t>
            </a: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统战（民主党派）主题教育培训</a:t>
            </a:r>
          </a:p>
        </p:txBody>
      </p:sp>
      <p:cxnSp>
        <p:nvCxnSpPr>
          <p:cNvPr id="60" name="直接连接符 59"/>
          <p:cNvCxnSpPr/>
          <p:nvPr/>
        </p:nvCxnSpPr>
        <p:spPr>
          <a:xfrm>
            <a:off x="620385" y="837969"/>
            <a:ext cx="5737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32658" y="896550"/>
            <a:ext cx="646582" cy="368300"/>
            <a:chOff x="-1076281" y="-9599141"/>
            <a:chExt cx="1199948" cy="900282"/>
          </a:xfrm>
        </p:grpSpPr>
        <p:sp>
          <p:nvSpPr>
            <p:cNvPr id="13" name="平行四边形 12"/>
            <p:cNvSpPr/>
            <p:nvPr/>
          </p:nvSpPr>
          <p:spPr>
            <a:xfrm>
              <a:off x="-1076281" y="-9583053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i="1" dirty="0">
                <a:cs typeface="+mn-ea"/>
                <a:sym typeface="+mn-lt"/>
              </a:endParaRPr>
            </a:p>
          </p:txBody>
        </p:sp>
        <p:sp>
          <p:nvSpPr>
            <p:cNvPr id="14" name="文本框 9"/>
            <p:cNvSpPr txBox="1"/>
            <p:nvPr/>
          </p:nvSpPr>
          <p:spPr>
            <a:xfrm>
              <a:off x="-943132" y="-9599141"/>
              <a:ext cx="1066799" cy="900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i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18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6930" y="910590"/>
            <a:ext cx="5344160" cy="365125"/>
            <a:chOff x="4507211" y="953426"/>
            <a:chExt cx="4740138" cy="571884"/>
          </a:xfrm>
        </p:grpSpPr>
        <p:sp>
          <p:nvSpPr>
            <p:cNvPr id="25" name="矩形 24"/>
            <p:cNvSpPr/>
            <p:nvPr/>
          </p:nvSpPr>
          <p:spPr>
            <a:xfrm>
              <a:off x="4517912" y="997188"/>
              <a:ext cx="4729437" cy="513204"/>
            </a:xfrm>
            <a:prstGeom prst="rect">
              <a:avLst/>
            </a:prstGeom>
            <a:ln w="15875">
              <a:noFill/>
            </a:ln>
          </p:spPr>
          <p:txBody>
            <a:bodyPr wrap="square" lIns="51436" tIns="25718" rIns="51436" bIns="25718">
              <a:spAutoFit/>
            </a:bodyPr>
            <a:lstStyle/>
            <a:p>
              <a:r>
                <a:rPr lang="en-US" altLang="zh-CN" sz="1800" b="1" dirty="0">
                  <a:solidFill>
                    <a:srgbClr val="C00000"/>
                  </a:solidFill>
                  <a:latin typeface="仿宋_GB2312" panose="02010609030101010101" charset="-122"/>
                  <a:ea typeface="仿宋_GB2312" panose="02010609030101010101" charset="-122"/>
                  <a:cs typeface="仿宋_GB2312" panose="02010609030101010101" charset="-122"/>
                  <a:sym typeface="+mn-ea"/>
                </a:rPr>
                <a:t>   </a:t>
              </a:r>
              <a:r>
                <a:rPr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统一战线理论政策与实践培训方案</a:t>
              </a:r>
              <a:r>
                <a:rPr lang="zh-CN"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（重庆</a:t>
              </a:r>
              <a:r>
                <a:rPr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7日）</a:t>
              </a:r>
              <a:endParaRPr lang="zh-CN" altLang="en-US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507211" y="953426"/>
              <a:ext cx="4653401" cy="57188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6" tIns="25718" rIns="51436" bIns="25718" rtlCol="0" anchor="ctr"/>
            <a:lstStyle/>
            <a:p>
              <a:endParaRPr lang="zh-CN" altLang="en-US" sz="112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2" name="表格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30486174"/>
              </p:ext>
            </p:extLst>
          </p:nvPr>
        </p:nvGraphicFramePr>
        <p:xfrm>
          <a:off x="314325" y="1424940"/>
          <a:ext cx="6229985" cy="78651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1820"/>
                <a:gridCol w="622300"/>
                <a:gridCol w="5015865"/>
              </a:tblGrid>
              <a:tr h="45529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 dirty="0" err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日期</a:t>
                      </a:r>
                      <a:endParaRPr lang="en-US" altLang="en-US" sz="16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时间</a:t>
                      </a:r>
                      <a:endParaRPr lang="en-US" altLang="en-US" sz="16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教学课程</a:t>
                      </a:r>
                      <a:endParaRPr lang="en-US" altLang="en-US" sz="16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73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D1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全天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重庆报到，安排接站，办理入住，发放学习资料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362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D2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5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1.开班仪式</a:t>
                      </a:r>
                      <a:r>
                        <a:rPr lang="en-US" sz="1500" b="1" dirty="0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：</a:t>
                      </a:r>
                      <a:r>
                        <a:rPr lang="en-US" sz="1500" b="0" dirty="0" smtClean="0">
                          <a:solidFill>
                            <a:srgbClr val="FF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奏唱国歌</a:t>
                      </a:r>
                      <a:r>
                        <a:rPr lang="zh-CN" altLang="en-US" sz="1500" b="0" dirty="0" smtClean="0">
                          <a:solidFill>
                            <a:srgbClr val="FF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、</a:t>
                      </a:r>
                      <a:r>
                        <a:rPr lang="en-US" sz="1500" b="0" dirty="0" err="1" smtClean="0">
                          <a:solidFill>
                            <a:srgbClr val="FF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领导致辞</a:t>
                      </a:r>
                      <a:r>
                        <a:rPr lang="zh-CN" altLang="en-US" sz="1500" b="0" dirty="0" smtClean="0">
                          <a:solidFill>
                            <a:srgbClr val="FF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、</a:t>
                      </a:r>
                      <a:r>
                        <a:rPr lang="en-US" sz="1500" b="0" dirty="0" err="1" smtClean="0">
                          <a:solidFill>
                            <a:srgbClr val="FF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动员会</a:t>
                      </a:r>
                      <a:r>
                        <a:rPr lang="zh-CN" altLang="en-US" sz="1500" b="0" dirty="0" smtClean="0">
                          <a:solidFill>
                            <a:srgbClr val="FF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、</a:t>
                      </a:r>
                      <a:r>
                        <a:rPr lang="en-US" sz="1500" b="0" dirty="0" err="1" smtClean="0">
                          <a:solidFill>
                            <a:srgbClr val="FF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合影</a:t>
                      </a:r>
                      <a:endParaRPr lang="en-US" sz="1500" b="0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2.</a:t>
                      </a: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专题教学：</a:t>
                      </a:r>
                      <a:r>
                        <a:rPr lang="en-US" sz="1500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《</a:t>
                      </a:r>
                      <a:r>
                        <a:rPr lang="en-US" sz="1500" b="1" dirty="0" err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弘扬红岩精神、加强党性锻炼</a:t>
                      </a:r>
                      <a:r>
                        <a:rPr lang="en-US" sz="1500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》</a:t>
                      </a:r>
                      <a:r>
                        <a:rPr lang="zh-CN" altLang="en-US" sz="1500" dirty="0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或</a:t>
                      </a: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《</a:t>
                      </a:r>
                      <a:r>
                        <a:rPr lang="zh-CN" altLang="en-US" sz="1500" b="1" dirty="0" smtClean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习</a:t>
                      </a:r>
                      <a:r>
                        <a:rPr lang="en-US" sz="1500" b="1" dirty="0" err="1" smtClean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近平总书记关于加强和改进统一战线工作的重要思想</a:t>
                      </a:r>
                      <a:r>
                        <a:rPr lang="en-US" sz="1500" dirty="0" smtClean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》</a:t>
                      </a:r>
                      <a:endParaRPr lang="en-US" altLang="en-US" sz="15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19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1.现场教学：</a:t>
                      </a:r>
                      <a:r>
                        <a:rPr lang="en-US" sz="1500" b="0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歌乐山革命烈士陵园</a:t>
                      </a:r>
                      <a:endParaRPr lang="en-US" sz="15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2.</a:t>
                      </a: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现场教学：</a:t>
                      </a:r>
                      <a:r>
                        <a:rPr lang="en-US" sz="1500" b="0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红岩魂陈列馆</a:t>
                      </a:r>
                      <a:endParaRPr lang="en-US" altLang="en-US" sz="1500" b="0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D3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渣滓洞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白公馆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97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中国民主党派历史陈列馆-特园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33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D4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红岩村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周公馆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桂园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97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D5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重庆中国三峡博物馆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86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大轰炸遗址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解放碑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54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D6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中国民主建国会成立旧址陈列馆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24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抗战遗址博物馆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2.</a:t>
                      </a: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结业仪式：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领导讲话；学员代表汇报；培训班领导  总结发言，发结业证书。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D7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全天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dirty="0" err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从重庆返程，安排送站</a:t>
                      </a:r>
                      <a:endParaRPr lang="en-US" altLang="en-US" sz="15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dministrator\素材\2017\7\未标题-4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5" cstate="screen"/>
          <a:srcRect/>
          <a:stretch>
            <a:fillRect/>
          </a:stretch>
        </p:blipFill>
        <p:spPr bwMode="auto">
          <a:xfrm>
            <a:off x="1" y="11423744"/>
            <a:ext cx="6858179" cy="71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istrator\素材\2017\7\未标题-3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-27302" y="10919628"/>
            <a:ext cx="1768142" cy="117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6" descr="C:\Users\Administrator\素材\2017\7\未标题-2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20936" y="262542"/>
            <a:ext cx="576961" cy="51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 Placeholder 4"/>
          <p:cNvSpPr txBox="1"/>
          <p:nvPr/>
        </p:nvSpPr>
        <p:spPr>
          <a:xfrm>
            <a:off x="548640" y="470535"/>
            <a:ext cx="4378960" cy="3727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中恒教育</a:t>
            </a:r>
            <a:r>
              <a:rPr lang="en-US" altLang="zh-CN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——</a:t>
            </a:r>
            <a:r>
              <a:rPr lang="zh-CN" altLang="en-US" sz="1580" b="1" dirty="0">
                <a:solidFill>
                  <a:schemeClr val="accent1"/>
                </a:solidFill>
                <a:latin typeface="+mj-lt"/>
                <a:ea typeface="+mj-lt"/>
                <a:cs typeface="+mj-lt"/>
                <a:sym typeface="+mn-lt"/>
              </a:rPr>
              <a:t>统战（民主党派）主题教育培训</a:t>
            </a:r>
          </a:p>
        </p:txBody>
      </p:sp>
      <p:cxnSp>
        <p:nvCxnSpPr>
          <p:cNvPr id="60" name="直接连接符 59"/>
          <p:cNvCxnSpPr/>
          <p:nvPr/>
        </p:nvCxnSpPr>
        <p:spPr>
          <a:xfrm>
            <a:off x="620385" y="837969"/>
            <a:ext cx="57375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32658" y="896550"/>
            <a:ext cx="646582" cy="368300"/>
            <a:chOff x="-1076281" y="-9599141"/>
            <a:chExt cx="1199948" cy="900282"/>
          </a:xfrm>
        </p:grpSpPr>
        <p:sp>
          <p:nvSpPr>
            <p:cNvPr id="13" name="平行四边形 12"/>
            <p:cNvSpPr/>
            <p:nvPr/>
          </p:nvSpPr>
          <p:spPr>
            <a:xfrm>
              <a:off x="-1076281" y="-9583053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i="1" dirty="0">
                <a:cs typeface="+mn-ea"/>
                <a:sym typeface="+mn-lt"/>
              </a:endParaRPr>
            </a:p>
          </p:txBody>
        </p:sp>
        <p:sp>
          <p:nvSpPr>
            <p:cNvPr id="14" name="文本框 9"/>
            <p:cNvSpPr txBox="1"/>
            <p:nvPr/>
          </p:nvSpPr>
          <p:spPr>
            <a:xfrm>
              <a:off x="-943132" y="-9599141"/>
              <a:ext cx="1066799" cy="9002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i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1800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6930" y="910590"/>
            <a:ext cx="5521325" cy="365125"/>
            <a:chOff x="4507211" y="953426"/>
            <a:chExt cx="4740138" cy="571884"/>
          </a:xfrm>
        </p:grpSpPr>
        <p:sp>
          <p:nvSpPr>
            <p:cNvPr id="25" name="矩形 24"/>
            <p:cNvSpPr/>
            <p:nvPr/>
          </p:nvSpPr>
          <p:spPr>
            <a:xfrm>
              <a:off x="4517912" y="997188"/>
              <a:ext cx="4729437" cy="513204"/>
            </a:xfrm>
            <a:prstGeom prst="rect">
              <a:avLst/>
            </a:prstGeom>
            <a:ln w="15875">
              <a:noFill/>
            </a:ln>
          </p:spPr>
          <p:txBody>
            <a:bodyPr wrap="square" lIns="51436" tIns="25718" rIns="51436" bIns="25718">
              <a:spAutoFit/>
            </a:bodyPr>
            <a:lstStyle/>
            <a:p>
              <a:r>
                <a:rPr lang="en-US" altLang="zh-CN" sz="1800" b="1" dirty="0">
                  <a:solidFill>
                    <a:srgbClr val="C00000"/>
                  </a:solidFill>
                  <a:latin typeface="仿宋_GB2312" panose="02010609030101010101" charset="-122"/>
                  <a:ea typeface="仿宋_GB2312" panose="02010609030101010101" charset="-122"/>
                  <a:cs typeface="仿宋_GB2312" panose="02010609030101010101" charset="-122"/>
                  <a:sym typeface="+mn-ea"/>
                </a:rPr>
                <a:t>   </a:t>
              </a:r>
              <a:r>
                <a:rPr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统一战线理论政策与实践培训方案</a:t>
              </a:r>
              <a:r>
                <a:rPr lang="zh-CN"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（哈尔滨</a:t>
              </a:r>
              <a:r>
                <a:rPr sz="1800" b="1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7日）</a:t>
              </a:r>
              <a:endParaRPr lang="zh-CN" altLang="en-US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507211" y="953426"/>
              <a:ext cx="4653401" cy="571884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6" tIns="25718" rIns="51436" bIns="25718" rtlCol="0" anchor="ctr"/>
            <a:lstStyle/>
            <a:p>
              <a:endParaRPr lang="zh-CN" altLang="en-US" sz="112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2" name="表格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98207292"/>
              </p:ext>
            </p:extLst>
          </p:nvPr>
        </p:nvGraphicFramePr>
        <p:xfrm>
          <a:off x="476885" y="1424940"/>
          <a:ext cx="5984240" cy="843851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450"/>
                <a:gridCol w="645160"/>
                <a:gridCol w="4786630"/>
              </a:tblGrid>
              <a:tr h="50419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 dirty="0" err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日期</a:t>
                      </a:r>
                      <a:endParaRPr lang="en-US" altLang="en-US" sz="16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时间</a:t>
                      </a:r>
                      <a:endParaRPr lang="en-US" altLang="en-US" sz="16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教学课程</a:t>
                      </a:r>
                      <a:endParaRPr lang="en-US" altLang="en-US" sz="16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911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D1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全天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哈尔滨报到，安排接站，办理入住，发放学习资料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D2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sz="15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1.开班仪式</a:t>
                      </a:r>
                      <a:r>
                        <a:rPr lang="en-US" sz="1500" b="1" dirty="0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：</a:t>
                      </a:r>
                      <a:r>
                        <a:rPr lang="en-US" sz="1500" b="0" dirty="0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奏唱国歌</a:t>
                      </a:r>
                      <a:r>
                        <a:rPr lang="zh-CN" altLang="en-US" sz="1500" b="0" dirty="0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、</a:t>
                      </a:r>
                      <a:r>
                        <a:rPr lang="en-US" sz="1500" b="0" dirty="0" err="1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领导致辞</a:t>
                      </a:r>
                      <a:r>
                        <a:rPr lang="zh-CN" altLang="en-US" sz="1500" b="0" dirty="0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、</a:t>
                      </a:r>
                      <a:r>
                        <a:rPr lang="en-US" sz="1500" b="0" dirty="0" err="1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动员会</a:t>
                      </a:r>
                      <a:r>
                        <a:rPr lang="zh-CN" altLang="en-US" sz="1500" b="0" dirty="0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、</a:t>
                      </a:r>
                      <a:r>
                        <a:rPr lang="en-US" sz="1500" b="0" dirty="0" err="1" smtClean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合影</a:t>
                      </a:r>
                      <a:endParaRPr lang="en-US" sz="1500" b="0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2.</a:t>
                      </a: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专题教学：《</a:t>
                      </a:r>
                      <a:r>
                        <a:rPr lang="en-US" sz="1500" b="1" dirty="0" err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风雨同舟路，肝胆相照情</a:t>
                      </a: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——</a:t>
                      </a:r>
                      <a:r>
                        <a:rPr lang="en-US" sz="1500" b="1" dirty="0" err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筹开新政协民主人士协商建国心路历程</a:t>
                      </a:r>
                      <a:r>
                        <a:rPr lang="en-US" sz="1500" b="1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》</a:t>
                      </a:r>
                      <a:endParaRPr lang="en-US" sz="15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dirty="0" err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授课人：马今。著名民主人士，中国民进创始人马叙伦嫡孙女，沈阳市政协教科卫体委员会主任</a:t>
                      </a:r>
                      <a:r>
                        <a:rPr lang="en-US" sz="1500" dirty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。</a:t>
                      </a:r>
                    </a:p>
                    <a:p>
                      <a:pPr indent="0">
                        <a:buNone/>
                      </a:pPr>
                      <a:endParaRPr lang="en-US" altLang="en-US" sz="1500" b="1" dirty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 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马迭尔宾馆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D3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专题教学：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《习近平总书记关于做好新时代党的统一战线工作的重要思想》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53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政协文史馆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118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D4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侵华日军第七三一部队罪证陈列馆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东北烈士纪念馆</a:t>
                      </a:r>
                      <a:endParaRPr 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东北抗联博物馆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3.现场教学：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中东铁路桥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415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D5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哈尔滨博物馆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5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哈尔滨党史纪念馆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24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D6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上午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场馆教学：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中国人民解放军第四野战军前线指挥部旧址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下午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1.研讨教学：</a:t>
                      </a: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《中国共产党统一战线工作条例》解读</a:t>
                      </a:r>
                    </a:p>
                    <a:p>
                      <a:pPr indent="0">
                        <a:buNone/>
                      </a:pPr>
                      <a:r>
                        <a:rPr lang="en-US" sz="1500" b="1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2.结业仪式：</a:t>
                      </a:r>
                      <a:r>
                        <a:rPr lang="en-US" sz="150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领导讲话；学员代表汇报；培训班领导总 </a:t>
                      </a:r>
                    </a:p>
                    <a:p>
                      <a:pPr indent="0">
                        <a:buNone/>
                      </a:pPr>
                      <a:r>
                        <a:rPr lang="en-US" sz="150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            结发言，发结业证书。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5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500" b="0">
                          <a:solidFill>
                            <a:srgbClr val="000000"/>
                          </a:solidFill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D7</a:t>
                      </a:r>
                      <a:endParaRPr lang="en-US" altLang="en-US" sz="1500" b="0">
                        <a:solidFill>
                          <a:srgbClr val="000000"/>
                        </a:solidFill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 b="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</a:rPr>
                        <a:t>全天</a:t>
                      </a:r>
                      <a:endParaRPr lang="en-US" altLang="en-US" sz="1500" b="0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500">
                          <a:latin typeface="仿宋_GB2312" panose="02010609030101010101" charset="-122"/>
                          <a:ea typeface="仿宋_GB2312" panose="02010609030101010101" charset="-122"/>
                          <a:cs typeface="仿宋_GB2312" panose="02010609030101010101" charset="-122"/>
                          <a:sym typeface="+mn-ea"/>
                        </a:rPr>
                        <a:t>从哈尔滨返程，安排送站</a:t>
                      </a:r>
                      <a:endParaRPr lang="en-US" altLang="en-US" sz="1500" b="1">
                        <a:latin typeface="仿宋_GB2312" panose="02010609030101010101" charset="-122"/>
                        <a:ea typeface="仿宋_GB2312" panose="02010609030101010101" charset="-122"/>
                        <a:cs typeface="仿宋_GB2312" panose="02010609030101010101" charset="-122"/>
                      </a:endParaRPr>
                    </a:p>
                  </a:txBody>
                  <a:tcPr marL="68580" marR="68580" marT="0" marB="0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1"/>
  <p:tag name="ISPRING_SCORM_RATE_SLIDES" val="1"/>
  <p:tag name="ISPRING_SCORM_RATE_QUIZZES" val="0"/>
  <p:tag name="ISPRING_SCORM_PASSING_SCORE" val="2.777778"/>
  <p:tag name="ISPRING_ULTRA_SCORM_COURSE_ID" val="3FB6435A-F929-40CF-8266-772A03DA564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G:\眼界PPT\PPT\1265"/>
  <p:tag name="ISPRING_PRESENTATION_TITLE" val="2489"/>
  <p:tag name="COMMONDATA" val="eyJoZGlkIjoiYTZlYjM2M2UyZWUwNTVlOGVkMDg0MjEyMWRmYzMxMzUifQ=="/>
  <p:tag name="KSO_WPP_MARK_KEY" val="702f5189-2414-4179-a203-0a498fb7f6d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24.7806682392547,&quot;width&quot;:10800.281736934781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24.7806682392547,&quot;width&quot;:10800.281736934781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24.7806682392547,&quot;width&quot;:10800.281736934781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5badc24-307d-480a-9c5e-177d6f5311ad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24.7806682392547,&quot;width&quot;:10800.281736934781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4985dbb-434b-412c-9774-14f63f5e655f}"/>
  <p:tag name="TABLE_ENDDRAG_ORIGIN_RECT" val="500*897"/>
  <p:tag name="TABLE_ENDDRAG_RECT" val="24*108*500*89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124.7806682392547,&quot;width&quot;:10800.281736934781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80188ada-daeb-402a-bffa-dc5d0c88e906}"/>
  <p:tag name="TABLE_ENDDRAG_ORIGIN_RECT" val="374*742"/>
  <p:tag name="TABLE_ENDDRAG_RECT" val="43*127*374*74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，www.1ppt.com​">
  <a:themeElements>
    <a:clrScheme name="自定义 20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CC0000"/>
      </a:accent1>
      <a:accent2>
        <a:srgbClr val="595959"/>
      </a:accent2>
      <a:accent3>
        <a:srgbClr val="CC0000"/>
      </a:accent3>
      <a:accent4>
        <a:srgbClr val="595959"/>
      </a:accent4>
      <a:accent5>
        <a:srgbClr val="CC0000"/>
      </a:accent5>
      <a:accent6>
        <a:srgbClr val="595959"/>
      </a:accent6>
      <a:hlink>
        <a:srgbClr val="CC9900"/>
      </a:hlink>
      <a:folHlink>
        <a:srgbClr val="96A9A9"/>
      </a:folHlink>
    </a:clrScheme>
    <a:fontScheme name="frn0o3r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962</Words>
  <Application>Microsoft Office PowerPoint</Application>
  <PresentationFormat>自定义</PresentationFormat>
  <Paragraphs>174</Paragraphs>
  <Slides>6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第一PPT，www.1ppt.com​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第一PPT</Manager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党建工作汇报</dc:title>
  <dc:creator>第一PPT</dc:creator>
  <cp:keywords>www.1ppt.com</cp:keywords>
  <dc:description>www.1ppt.com</dc:description>
  <cp:lastModifiedBy>China</cp:lastModifiedBy>
  <cp:revision>416</cp:revision>
  <dcterms:created xsi:type="dcterms:W3CDTF">2016-04-02T23:55:00Z</dcterms:created>
  <dcterms:modified xsi:type="dcterms:W3CDTF">2022-10-24T04:24:34Z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90B61C663D36424392653056C1F31D72</vt:lpwstr>
  </property>
  <property fmtid="{D5CDD505-2E9C-101B-9397-08002B2CF9AE}" pid="3" name="KSOProductBuildVer">
    <vt:lpwstr>2052-11.1.0.11636</vt:lpwstr>
  </property>
</Properties>
</file>